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3" r:id="rId2"/>
    <p:sldId id="256" r:id="rId3"/>
    <p:sldId id="258" r:id="rId4"/>
    <p:sldId id="307" r:id="rId5"/>
    <p:sldId id="444" r:id="rId6"/>
    <p:sldId id="316" r:id="rId7"/>
    <p:sldId id="317" r:id="rId8"/>
    <p:sldId id="447" r:id="rId9"/>
    <p:sldId id="318" r:id="rId10"/>
    <p:sldId id="320" r:id="rId11"/>
    <p:sldId id="319" r:id="rId12"/>
    <p:sldId id="321" r:id="rId13"/>
    <p:sldId id="448" r:id="rId14"/>
    <p:sldId id="449" r:id="rId15"/>
    <p:sldId id="461" r:id="rId16"/>
    <p:sldId id="454" r:id="rId17"/>
    <p:sldId id="455" r:id="rId18"/>
    <p:sldId id="445" r:id="rId19"/>
    <p:sldId id="451" r:id="rId20"/>
    <p:sldId id="446" r:id="rId21"/>
    <p:sldId id="279" r:id="rId22"/>
    <p:sldId id="280" r:id="rId23"/>
    <p:sldId id="281" r:id="rId24"/>
    <p:sldId id="450" r:id="rId25"/>
    <p:sldId id="459" r:id="rId26"/>
    <p:sldId id="282" r:id="rId27"/>
    <p:sldId id="460" r:id="rId28"/>
    <p:sldId id="453" r:id="rId29"/>
    <p:sldId id="308" r:id="rId30"/>
    <p:sldId id="462" r:id="rId31"/>
    <p:sldId id="457" r:id="rId32"/>
    <p:sldId id="471" r:id="rId33"/>
    <p:sldId id="309" r:id="rId34"/>
    <p:sldId id="310" r:id="rId35"/>
    <p:sldId id="311" r:id="rId36"/>
    <p:sldId id="313" r:id="rId37"/>
    <p:sldId id="294" r:id="rId38"/>
    <p:sldId id="298" r:id="rId39"/>
    <p:sldId id="299" r:id="rId40"/>
    <p:sldId id="300" r:id="rId41"/>
    <p:sldId id="265" r:id="rId4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27/08/2020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27/08/2020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27/08/2020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27/08/2020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curityonio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ne-live.net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blackarch.org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-age.com/vulnerability-analysis-and-security-best-practices-for-dsps-12348593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rujan_aakurathi/the-security-functionality-and-usability-triangle-b162adf7564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ivasec.com/latest-cyber-security-news/red-team-blue-team-purple-tea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vlpubs.nist.gov/nistpubs/Legacy/SP/nistspecialpublication800-115.pdf" TargetMode="External"/><Relationship Id="rId7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hyperlink" Target="https://csrc.nist.gov/Pub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www.isecom.org/mirror/OSSTMM.3.pdf" TargetMode="External"/><Relationship Id="rId4" Type="http://schemas.openxmlformats.org/officeDocument/2006/relationships/hyperlink" Target="https://www.owasp.org/index.php/Main_Pag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berus.com/crecemos-contigo/que-es-pentesting-para-detectar-y-prevenir-ciberataqu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us.com/crecemos-contigo/que-es-pentesting-para-detectar-y-prevenir-ciberataque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loit-db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elevenpaths.com/labstools/foca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venpaths.com/es/labstools/foca-2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ies/theHarvester" TargetMode="External"/><Relationship Id="rId2" Type="http://schemas.openxmlformats.org/officeDocument/2006/relationships/hyperlink" Target="https://stalkfa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Gd_M_CpeD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rrotlinux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ntoo.ch/abou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miradadelreplicante.com/2015/01/06/pentoo-una-distro-basada-en-gentoo-para-la-seguridad-infor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Security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Onion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74691" y="1900602"/>
            <a:ext cx="48791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Intrusion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Detection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Network Security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Log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management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5122" name="Picture 2" descr="Resultado de imagen para security onion dis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45" y="2284629"/>
            <a:ext cx="4589275" cy="34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3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6146" name="Picture 2" descr="http://www.caine-live.net/cain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7" y="1900602"/>
            <a:ext cx="4902582" cy="354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Caine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867939" y="1900602"/>
            <a:ext cx="57173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Digital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Forensics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project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090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BlackArch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867939" y="1900602"/>
            <a:ext cx="57173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7170" name="Picture 2" descr="Resultado de imagen para black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1900602"/>
            <a:ext cx="5836846" cy="27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2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91310E-AED9-4F72-AD18-EA055273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000" b="1" dirty="0">
                <a:solidFill>
                  <a:schemeClr val="bg1"/>
                </a:solidFill>
              </a:rPr>
              <a:t>Vulnerabilidad</a:t>
            </a:r>
            <a:r>
              <a:rPr lang="es-CO" sz="3000" dirty="0">
                <a:solidFill>
                  <a:schemeClr val="bg1"/>
                </a:solidFill>
              </a:rPr>
              <a:t>: un error que puede comprometer la seguridad de un sistema</a:t>
            </a:r>
          </a:p>
          <a:p>
            <a:r>
              <a:rPr lang="es-CO" sz="3000" b="1" dirty="0" err="1">
                <a:solidFill>
                  <a:schemeClr val="bg1"/>
                </a:solidFill>
              </a:rPr>
              <a:t>Exploit</a:t>
            </a:r>
            <a:r>
              <a:rPr lang="es-CO" sz="3000" b="1" dirty="0">
                <a:solidFill>
                  <a:schemeClr val="bg1"/>
                </a:solidFill>
              </a:rPr>
              <a:t>: </a:t>
            </a:r>
            <a:r>
              <a:rPr lang="es-CO" sz="3000" dirty="0">
                <a:solidFill>
                  <a:schemeClr val="bg1"/>
                </a:solidFill>
              </a:rPr>
              <a:t>una brecha de un sistema a través de una vulnerabilidad. </a:t>
            </a:r>
          </a:p>
          <a:p>
            <a:r>
              <a:rPr lang="es-CO" sz="3000" b="1" dirty="0" err="1">
                <a:solidFill>
                  <a:schemeClr val="bg1"/>
                </a:solidFill>
              </a:rPr>
              <a:t>Payload</a:t>
            </a:r>
            <a:r>
              <a:rPr lang="es-CO" sz="3000" b="1" dirty="0">
                <a:solidFill>
                  <a:schemeClr val="bg1"/>
                </a:solidFill>
              </a:rPr>
              <a:t>: </a:t>
            </a:r>
            <a:r>
              <a:rPr lang="es-CO" sz="3000" dirty="0">
                <a:solidFill>
                  <a:schemeClr val="bg1"/>
                </a:solidFill>
              </a:rPr>
              <a:t>es parte de un código </a:t>
            </a:r>
            <a:r>
              <a:rPr lang="es-CO" sz="3000" dirty="0" err="1">
                <a:solidFill>
                  <a:schemeClr val="bg1"/>
                </a:solidFill>
              </a:rPr>
              <a:t>exploit</a:t>
            </a:r>
            <a:r>
              <a:rPr lang="es-CO" sz="3000" dirty="0">
                <a:solidFill>
                  <a:schemeClr val="bg1"/>
                </a:solidFill>
              </a:rPr>
              <a:t> y tiene cómo diferencia provocar una acción maliciosa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Bot: </a:t>
            </a:r>
            <a:r>
              <a:rPr lang="es-CO" sz="3000" dirty="0">
                <a:solidFill>
                  <a:schemeClr val="bg1"/>
                </a:solidFill>
              </a:rPr>
              <a:t> es un software que puede ser controlado remotamente para ejecutar tareas.</a:t>
            </a:r>
            <a:endParaRPr lang="es-CO" sz="3000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93210-6ECB-420C-99D3-59129C88A5D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8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91310E-AED9-4F72-AD18-EA055273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b="1" dirty="0" err="1">
                <a:solidFill>
                  <a:schemeClr val="bg1"/>
                </a:solidFill>
              </a:rPr>
              <a:t>Doxing</a:t>
            </a:r>
            <a:r>
              <a:rPr lang="es-CO" sz="3200" b="1" dirty="0">
                <a:solidFill>
                  <a:schemeClr val="bg1"/>
                </a:solidFill>
              </a:rPr>
              <a:t>: </a:t>
            </a:r>
            <a:r>
              <a:rPr lang="es-CO" sz="3200" dirty="0">
                <a:solidFill>
                  <a:schemeClr val="bg1"/>
                </a:solidFill>
              </a:rPr>
              <a:t>publicar información de un individuo (los datos son recolectados de sitios públicos o privados) con el fin de intimidar o humillar (</a:t>
            </a:r>
            <a:r>
              <a:rPr lang="es-CO" sz="3200" dirty="0" err="1">
                <a:solidFill>
                  <a:schemeClr val="bg1"/>
                </a:solidFill>
              </a:rPr>
              <a:t>cyberbullying</a:t>
            </a:r>
            <a:r>
              <a:rPr lang="es-CO" sz="3200" dirty="0">
                <a:solidFill>
                  <a:schemeClr val="bg1"/>
                </a:solidFill>
              </a:rPr>
              <a:t>)</a:t>
            </a:r>
          </a:p>
          <a:p>
            <a:r>
              <a:rPr lang="es-CO" sz="3200" b="1" dirty="0">
                <a:solidFill>
                  <a:schemeClr val="bg1"/>
                </a:solidFill>
              </a:rPr>
              <a:t>Daisy </a:t>
            </a:r>
            <a:r>
              <a:rPr lang="es-CO" sz="3200" b="1" dirty="0" err="1">
                <a:solidFill>
                  <a:schemeClr val="bg1"/>
                </a:solidFill>
              </a:rPr>
              <a:t>Chaining</a:t>
            </a:r>
            <a:r>
              <a:rPr lang="es-CO" sz="3200" dirty="0">
                <a:solidFill>
                  <a:schemeClr val="bg1"/>
                </a:solidFill>
              </a:rPr>
              <a:t>:  ganar acceso a una red o un computador y utilizar la misma información para ingresar a otros.</a:t>
            </a:r>
          </a:p>
          <a:p>
            <a:r>
              <a:rPr lang="es-CO" sz="3200" b="1" dirty="0">
                <a:solidFill>
                  <a:schemeClr val="bg1"/>
                </a:solidFill>
              </a:rPr>
              <a:t>Zero-Day </a:t>
            </a:r>
            <a:r>
              <a:rPr lang="es-CO" sz="3200" b="1" dirty="0" err="1">
                <a:solidFill>
                  <a:schemeClr val="bg1"/>
                </a:solidFill>
              </a:rPr>
              <a:t>Attack</a:t>
            </a:r>
            <a:r>
              <a:rPr lang="es-CO" sz="3200" b="1" dirty="0">
                <a:solidFill>
                  <a:schemeClr val="bg1"/>
                </a:solidFill>
              </a:rPr>
              <a:t>: </a:t>
            </a:r>
            <a:r>
              <a:rPr lang="es-CO" sz="3200" dirty="0">
                <a:solidFill>
                  <a:schemeClr val="bg1"/>
                </a:solidFill>
              </a:rPr>
              <a:t>un ataque informático sin parche o solución </a:t>
            </a:r>
            <a:endParaRPr lang="es-CO" sz="3200" b="1" dirty="0">
              <a:solidFill>
                <a:schemeClr val="bg1"/>
              </a:solidFill>
            </a:endParaRPr>
          </a:p>
          <a:p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93210-6ECB-420C-99D3-59129C88A5D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4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ulnerability analysis and security best practices for DSPs">
            <a:extLst>
              <a:ext uri="{FF2B5EF4-FFF2-40B4-BE49-F238E27FC236}">
                <a16:creationId xmlns:a16="http://schemas.microsoft.com/office/drawing/2014/main" id="{28495C97-EA7F-46AC-801D-760FA74E8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6" b="23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B94C2D-F115-4C5F-A904-F9306651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Vulnerabilidades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7FC44113-C044-4BFB-8671-0FD6BD3084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</a:rPr>
              <a:t>Red</a:t>
            </a:r>
          </a:p>
          <a:p>
            <a:r>
              <a:rPr lang="en-US" b="1">
                <a:solidFill>
                  <a:srgbClr val="FFFFFF"/>
                </a:solidFill>
              </a:rPr>
              <a:t>Host</a:t>
            </a:r>
          </a:p>
          <a:p>
            <a:r>
              <a:rPr lang="en-US" b="1">
                <a:solidFill>
                  <a:srgbClr val="FFFFFF"/>
                </a:solidFill>
              </a:rPr>
              <a:t>Aplicación</a:t>
            </a:r>
          </a:p>
          <a:p>
            <a:r>
              <a:rPr lang="en-US" b="1">
                <a:solidFill>
                  <a:srgbClr val="FFFFFF"/>
                </a:solidFill>
              </a:rPr>
              <a:t>Humana</a:t>
            </a:r>
          </a:p>
          <a:p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7A28C6-281F-4515-A279-9C7407EE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F3034EF-BFAE-4255-A656-297DAB7FEC3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9B3B45-BF07-42CC-8809-FA10EAEC0723}"/>
              </a:ext>
            </a:extLst>
          </p:cNvPr>
          <p:cNvSpPr txBox="1"/>
          <p:nvPr/>
        </p:nvSpPr>
        <p:spPr>
          <a:xfrm>
            <a:off x="1117599" y="6371471"/>
            <a:ext cx="1023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https://www.information-age.com/vulnerability-analysis-and-security-best-practices-for-dsps-123485930/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9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BE163-F0AF-4ADA-9C9F-C4B5A277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42E889-2677-4F24-B3E1-798D36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1853A4-99E6-4299-9BB1-02F44DDC76C7}"/>
              </a:ext>
            </a:extLst>
          </p:cNvPr>
          <p:cNvSpPr txBox="1"/>
          <p:nvPr/>
        </p:nvSpPr>
        <p:spPr>
          <a:xfrm>
            <a:off x="0" y="104775"/>
            <a:ext cx="121920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 la información</a:t>
            </a:r>
          </a:p>
          <a:p>
            <a:pPr algn="ctr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Triángulo de la información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FF17A1F-DE94-4994-8A26-6570938D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CO" sz="3000" b="1" dirty="0">
                <a:solidFill>
                  <a:schemeClr val="bg1"/>
                </a:solidFill>
              </a:rPr>
              <a:t>Confidencialidad: </a:t>
            </a:r>
            <a:r>
              <a:rPr lang="es-CO" sz="3000" dirty="0">
                <a:solidFill>
                  <a:schemeClr val="bg1"/>
                </a:solidFill>
              </a:rPr>
              <a:t>solo accesible para aquellos autorizados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Integridad: </a:t>
            </a:r>
            <a:r>
              <a:rPr lang="es-CO" sz="3000" dirty="0">
                <a:solidFill>
                  <a:schemeClr val="bg1"/>
                </a:solidFill>
              </a:rPr>
              <a:t>propiedad que verifica que un recurso no ha sido alterado por agentes no autorizados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Disponibilidad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Autenticidad: </a:t>
            </a:r>
            <a:r>
              <a:rPr lang="es-CO" sz="3000" dirty="0">
                <a:solidFill>
                  <a:schemeClr val="bg1"/>
                </a:solidFill>
              </a:rPr>
              <a:t>verifica que un recurso es genuino </a:t>
            </a:r>
          </a:p>
          <a:p>
            <a:r>
              <a:rPr lang="es-CO" sz="3000" b="1" dirty="0">
                <a:solidFill>
                  <a:schemeClr val="bg1"/>
                </a:solidFill>
              </a:rPr>
              <a:t>No repudio: </a:t>
            </a:r>
            <a:r>
              <a:rPr lang="es-CO" sz="3000" dirty="0">
                <a:solidFill>
                  <a:schemeClr val="bg1"/>
                </a:solidFill>
              </a:rPr>
              <a:t>la garantía que un recurso no sea negado tanto por quien envía y recibe </a:t>
            </a:r>
          </a:p>
          <a:p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97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E9290-FEFA-4B93-88DF-F1593199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CIBER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033A53-2662-4894-8DF3-4C4BC794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150BFB-ECD2-4810-AF79-11BB0924DDB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Términos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01E4041C-60DA-4E0E-83B9-B40837AD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752600"/>
            <a:ext cx="61531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EC14394-C695-4A5C-B1B5-D9E019ABEB62}"/>
              </a:ext>
            </a:extLst>
          </p:cNvPr>
          <p:cNvSpPr txBox="1"/>
          <p:nvPr/>
        </p:nvSpPr>
        <p:spPr>
          <a:xfrm>
            <a:off x="1148772" y="5456515"/>
            <a:ext cx="989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https://medium.com/@srujan_aakurathi/the-security-functionality-and-usability-triangle-b162adf7564a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8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8CE7DA-3DCF-406C-BE71-E9C8D61D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26" name="Picture 2" descr="Red Team + Blue Team = Purple Team - Privasec">
            <a:extLst>
              <a:ext uri="{FF2B5EF4-FFF2-40B4-BE49-F238E27FC236}">
                <a16:creationId xmlns:a16="http://schemas.microsoft.com/office/drawing/2014/main" id="{E29C44E1-3366-44E1-B978-A07F5507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2057917"/>
            <a:ext cx="5462546" cy="27858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F96A401-AD7D-49B0-A515-CECC5BFE587E}"/>
              </a:ext>
            </a:extLst>
          </p:cNvPr>
          <p:cNvSpPr txBox="1"/>
          <p:nvPr/>
        </p:nvSpPr>
        <p:spPr>
          <a:xfrm>
            <a:off x="3236181" y="6440067"/>
            <a:ext cx="646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Red Team  + Blue Team = Purple Team. </a:t>
            </a:r>
            <a:r>
              <a:rPr lang="en-US" sz="1200" dirty="0" err="1"/>
              <a:t>Privasec</a:t>
            </a:r>
            <a:r>
              <a:rPr lang="en-US" sz="1200" dirty="0"/>
              <a:t> governance and </a:t>
            </a:r>
            <a:r>
              <a:rPr lang="en-US" sz="1200" dirty="0" err="1"/>
              <a:t>informacion</a:t>
            </a:r>
            <a:r>
              <a:rPr lang="en-US" sz="1200" dirty="0"/>
              <a:t> Security Partners via</a:t>
            </a:r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https://privasec.com/latest-cyber-security-news/red-team-blue-team-purple-team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82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82CF68-7D48-4EE2-8C08-04BD56AF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3074" name="Picture 2" descr="Libros: Red &amp; Blue Team Field Manual (RTFM) (BTFM) : hackplayers">
            <a:extLst>
              <a:ext uri="{FF2B5EF4-FFF2-40B4-BE49-F238E27FC236}">
                <a16:creationId xmlns:a16="http://schemas.microsoft.com/office/drawing/2014/main" id="{8C83FA2A-E458-4487-8B6E-7473745F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28625"/>
            <a:ext cx="53721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2CFCA33-0830-49A3-9D6A-DE45F53BFB76}"/>
              </a:ext>
            </a:extLst>
          </p:cNvPr>
          <p:cNvSpPr txBox="1"/>
          <p:nvPr/>
        </p:nvSpPr>
        <p:spPr>
          <a:xfrm>
            <a:off x="361950" y="635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Rtfm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Red Team Field Manual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9CB527-C8D5-4D0F-B58B-06E61F495DD8}"/>
              </a:ext>
            </a:extLst>
          </p:cNvPr>
          <p:cNvSpPr txBox="1"/>
          <p:nvPr/>
        </p:nvSpPr>
        <p:spPr>
          <a:xfrm>
            <a:off x="7635586" y="63546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Btfm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Blue Team Field Manual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3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E74CC7-F034-488B-B3A1-5CAB917F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6" name="Picture 2" descr="Resultado de imagen para sun tzu frases conocer">
            <a:extLst>
              <a:ext uri="{FF2B5EF4-FFF2-40B4-BE49-F238E27FC236}">
                <a16:creationId xmlns:a16="http://schemas.microsoft.com/office/drawing/2014/main" id="{48DFDF3F-3D92-4C00-8531-F86556E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880394"/>
            <a:ext cx="5715000" cy="42862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6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4098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2ED181A6-4E50-4A65-AC91-18CECDB0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10C5AA-6C7D-4870-83C6-141E89E27747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9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</a:t>
            </a:r>
            <a:r>
              <a:rPr lang="es-CO" sz="30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negociar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 el cliente. </a:t>
            </a:r>
          </a:p>
          <a:p>
            <a:pPr algn="ctr"/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19D2E600-1B69-4E90-B3DE-3C978068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FDA48F-6122-48D0-BE04-7C6689BEF322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CD49F771-FACD-43B0-843A-A4E69E2D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6F3CC2-C82F-4C05-BB4A-1AAA7F78A4F2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oogle Demos Linux Running on Hacked Glass - Ina Fried - Mobile - AllThingsD">
            <a:extLst>
              <a:ext uri="{FF2B5EF4-FFF2-40B4-BE49-F238E27FC236}">
                <a16:creationId xmlns:a16="http://schemas.microsoft.com/office/drawing/2014/main" id="{8AB32247-EB67-450B-B818-13311BCE3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8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BA407D-72D6-4693-8C49-2C1C425EF722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 err="1">
                <a:latin typeface="+mj-lt"/>
                <a:ea typeface="+mj-ea"/>
                <a:cs typeface="+mj-cs"/>
              </a:rPr>
              <a:t>Fases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B6B7BCB0-4CC8-4F7C-869B-4795EBE7E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394871" cy="32072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000" b="1" dirty="0" err="1"/>
              <a:t>Reconocimiento</a:t>
            </a:r>
            <a:endParaRPr lang="en-US" sz="3000" b="1" dirty="0"/>
          </a:p>
          <a:p>
            <a:pPr lvl="1"/>
            <a:r>
              <a:rPr lang="en-US" sz="3000" b="1" dirty="0" err="1"/>
              <a:t>Pasivo</a:t>
            </a:r>
            <a:endParaRPr lang="en-US" sz="3000" b="1" dirty="0"/>
          </a:p>
          <a:p>
            <a:pPr lvl="1"/>
            <a:r>
              <a:rPr lang="en-US" sz="3000" b="1" dirty="0" err="1"/>
              <a:t>Activo</a:t>
            </a:r>
            <a:endParaRPr lang="en-US" sz="3000" b="1" dirty="0"/>
          </a:p>
          <a:p>
            <a:r>
              <a:rPr lang="en-US" sz="3000" b="1" dirty="0" err="1"/>
              <a:t>Escaneo</a:t>
            </a:r>
            <a:endParaRPr lang="en-US" sz="3000" b="1" dirty="0"/>
          </a:p>
          <a:p>
            <a:r>
              <a:rPr lang="en-US" sz="3000" b="1" dirty="0" err="1"/>
              <a:t>Ganar</a:t>
            </a:r>
            <a:r>
              <a:rPr lang="en-US" sz="3000" b="1" dirty="0"/>
              <a:t> </a:t>
            </a:r>
            <a:r>
              <a:rPr lang="en-US" sz="3000" b="1" dirty="0" err="1"/>
              <a:t>acceso</a:t>
            </a:r>
            <a:endParaRPr lang="en-US" sz="3000" b="1" dirty="0"/>
          </a:p>
          <a:p>
            <a:r>
              <a:rPr lang="en-US" sz="3000" b="1" dirty="0" err="1"/>
              <a:t>Mantener</a:t>
            </a:r>
            <a:r>
              <a:rPr lang="en-US" sz="3000" b="1" dirty="0"/>
              <a:t> el </a:t>
            </a:r>
            <a:r>
              <a:rPr lang="en-US" sz="3000" b="1" dirty="0" err="1"/>
              <a:t>acceso</a:t>
            </a:r>
            <a:endParaRPr lang="en-US" sz="3000" b="1" dirty="0"/>
          </a:p>
          <a:p>
            <a:r>
              <a:rPr lang="en-US" sz="3000" b="1" dirty="0" err="1"/>
              <a:t>Borrar</a:t>
            </a:r>
            <a:r>
              <a:rPr lang="en-US" sz="3000" b="1" dirty="0"/>
              <a:t>/</a:t>
            </a:r>
            <a:r>
              <a:rPr lang="en-US" sz="3000" b="1" dirty="0" err="1"/>
              <a:t>alterar</a:t>
            </a:r>
            <a:r>
              <a:rPr lang="en-US" sz="3000" b="1" dirty="0"/>
              <a:t> las </a:t>
            </a:r>
            <a:r>
              <a:rPr lang="en-US" sz="3000" b="1" dirty="0" err="1"/>
              <a:t>pistas</a:t>
            </a:r>
            <a:endParaRPr lang="en-US" sz="3000" b="1" dirty="0"/>
          </a:p>
          <a:p>
            <a:endParaRPr lang="en-US" sz="17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563AB2-AF2B-4F77-92D9-FF9D79B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F3034EF-BFAE-4255-A656-297DAB7FEC3B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89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7382" y="1410202"/>
            <a:ext cx="511694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33EFE1-9228-4E78-9EC6-8A8D389079DA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72ECE06-DD81-4CE6-880C-B218EA6B4041}"/>
              </a:ext>
            </a:extLst>
          </p:cNvPr>
          <p:cNvSpPr txBox="1"/>
          <p:nvPr/>
        </p:nvSpPr>
        <p:spPr>
          <a:xfrm>
            <a:off x="5874327" y="2481620"/>
            <a:ext cx="692331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Footprinting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Escaneo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8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Footprinting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pic>
        <p:nvPicPr>
          <p:cNvPr id="7" name="Picture 2" descr="Qué es pentesting y cómo detectar y prevenir ciberataques - Blog de Hiberus  Tecnología">
            <a:extLst>
              <a:ext uri="{FF2B5EF4-FFF2-40B4-BE49-F238E27FC236}">
                <a16:creationId xmlns:a16="http://schemas.microsoft.com/office/drawing/2014/main" id="{8C37DDC4-D152-4B28-8FB1-E73B7FA4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4" y="2778996"/>
            <a:ext cx="3883222" cy="259007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233EFE1-9228-4E78-9EC6-8A8D389079DA}"/>
              </a:ext>
            </a:extLst>
          </p:cNvPr>
          <p:cNvSpPr txBox="1"/>
          <p:nvPr/>
        </p:nvSpPr>
        <p:spPr>
          <a:xfrm>
            <a:off x="757382" y="6374460"/>
            <a:ext cx="1059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https://www.hiberus.com/crecemos-contigo/que-es-pentesting-para-detectar-y-prevenir-ciberataques/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Resultado de imagen para war is ninety percent information">
            <a:extLst>
              <a:ext uri="{FF2B5EF4-FFF2-40B4-BE49-F238E27FC236}">
                <a16:creationId xmlns:a16="http://schemas.microsoft.com/office/drawing/2014/main" id="{7162CB5A-3518-4B01-A63B-F65684BCC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8282B-6FC9-4BD1-9B00-CBE3D8C9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78D0908-5CF2-4BF4-887D-E1F13CF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D5AAB-2927-4945-A3F5-317BCEF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BFD0-5B75-4A22-9CC7-6C0C5508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8DBC140B-7981-473C-AB58-A58CACCC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17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2033137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“OSINT (Open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Intelligence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 o inteligencia de fuentes abiertas”</a:t>
            </a: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266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</a:t>
            </a:r>
            <a:r>
              <a:rPr lang="es-CO" sz="2800" b="1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i2t - ICESI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780E7-6B7F-4C93-B89F-A01E9728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369F3F-ACCB-4527-9FAE-9ED83B45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BA5820-F131-4CE6-9712-51B2ADF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pic>
        <p:nvPicPr>
          <p:cNvPr id="6146" name="Picture 2" descr="images-na.ssl-images-amazon.com/images/I/715HSn...">
            <a:extLst>
              <a:ext uri="{FF2B5EF4-FFF2-40B4-BE49-F238E27FC236}">
                <a16:creationId xmlns:a16="http://schemas.microsoft.com/office/drawing/2014/main" id="{36A4D883-9EB3-4DB9-A493-FA482E9A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77" y="940682"/>
            <a:ext cx="3854845" cy="4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31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1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015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“Google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Dorks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</a:t>
            </a: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2746200"/>
            <a:ext cx="10515600" cy="2572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indica el dominio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buscará las palabras específicas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Filetype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el tipo de archivo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594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“Google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Dorks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</a:t>
            </a: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2746200"/>
            <a:ext cx="10515600" cy="3268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“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view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/index.shtml”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filetype:sql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“MySQL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dump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” (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pass|password|passwd|pwd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marL="0" indent="0" algn="ctr">
              <a:buNone/>
            </a:pPr>
            <a:r>
              <a:rPr lang="es-CO" sz="4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"password.xlsx" </a:t>
            </a:r>
            <a:r>
              <a:rPr lang="es-CO" sz="4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ext:xlsx</a:t>
            </a:r>
            <a:endParaRPr lang="es-CO" sz="4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n-US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inurl:configuration.php</a:t>
            </a:r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intext:"</a:t>
            </a:r>
            <a:r>
              <a:rPr lang="en-US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var</a:t>
            </a:r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$password=“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Exploit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database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525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2139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“Foca”</a:t>
            </a: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1026" name="Picture 2" descr="Resultado de imagen para foca fingerprinti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2616200"/>
            <a:ext cx="79343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4F5819-7B76-4C44-B153-BDFF3C129F91}"/>
              </a:ext>
            </a:extLst>
          </p:cNvPr>
          <p:cNvSpPr txBox="1"/>
          <p:nvPr/>
        </p:nvSpPr>
        <p:spPr>
          <a:xfrm>
            <a:off x="3047999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https://www.elevenpaths.com/es/labstools/foca-2/index.html#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8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617909" y="2002795"/>
            <a:ext cx="4503288" cy="213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https://stalkface.com/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para theharvester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7" y="1599336"/>
            <a:ext cx="6551502" cy="294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55776" y="4718032"/>
            <a:ext cx="5761133" cy="399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theharvester</a:t>
            </a: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–d facebook.com –l 20 –b </a:t>
            </a: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all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5775" y="5289263"/>
            <a:ext cx="5761133" cy="399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theharvester</a:t>
            </a: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-d kali.org -l 500 -b google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66588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Gd_M_CpeD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99673" y="619982"/>
            <a:ext cx="8192654" cy="614449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Bruce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Schneier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78A3E7-8567-420C-82D2-E197B32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7170" name="Picture 2" descr="Linux: Kali 2019.4 ya disponible, con nuevo entorno de escritorio ...">
            <a:extLst>
              <a:ext uri="{FF2B5EF4-FFF2-40B4-BE49-F238E27FC236}">
                <a16:creationId xmlns:a16="http://schemas.microsoft.com/office/drawing/2014/main" id="{367E7F5A-BB79-45C6-86FF-4A4BF87B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6" y="2228850"/>
            <a:ext cx="4286250" cy="24003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etasploitable: entornos de prueba para mejorar tus habilidades ...">
            <a:extLst>
              <a:ext uri="{FF2B5EF4-FFF2-40B4-BE49-F238E27FC236}">
                <a16:creationId xmlns:a16="http://schemas.microsoft.com/office/drawing/2014/main" id="{E7752094-89C5-4A90-8C07-BD359EBD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2300543"/>
            <a:ext cx="4648570" cy="22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rtualBox - Wikipedia, la enciclopedia libre">
            <a:extLst>
              <a:ext uri="{FF2B5EF4-FFF2-40B4-BE49-F238E27FC236}">
                <a16:creationId xmlns:a16="http://schemas.microsoft.com/office/drawing/2014/main" id="{42A58E83-5CB9-451D-B585-1A8A560D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31" y="4931641"/>
            <a:ext cx="1424709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rrar Contenedores, imágenes, Volúmenes y Redes de tus Dockers ...">
            <a:extLst>
              <a:ext uri="{FF2B5EF4-FFF2-40B4-BE49-F238E27FC236}">
                <a16:creationId xmlns:a16="http://schemas.microsoft.com/office/drawing/2014/main" id="{0760B9A6-7BD6-4EC6-8F9C-A35D3851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4931641"/>
            <a:ext cx="1667952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Kali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linux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942568"/>
            <a:ext cx="10515600" cy="358325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2020.2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549799-66C2-43BB-A9D8-6449509B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2054" name="Picture 6" descr="Parrot OS: distribución Linux para hacking ético y seguridad">
            <a:extLst>
              <a:ext uri="{FF2B5EF4-FFF2-40B4-BE49-F238E27FC236}">
                <a16:creationId xmlns:a16="http://schemas.microsoft.com/office/drawing/2014/main" id="{B4946050-B4D1-4DBC-8E63-B4268DBF1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339552"/>
            <a:ext cx="95250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4C3ABF-A0B9-45C2-B64C-D718A989C1E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Parrot 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133CA2-6CF3-4D2A-93FC-BD98B8578BC4}"/>
              </a:ext>
            </a:extLst>
          </p:cNvPr>
          <p:cNvSpPr txBox="1"/>
          <p:nvPr/>
        </p:nvSpPr>
        <p:spPr>
          <a:xfrm>
            <a:off x="5024582" y="6171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https://parrotlinux.org/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Pentoo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pento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8" y="1900602"/>
            <a:ext cx="6115376" cy="3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474691" y="1900602"/>
            <a:ext cx="4879109" cy="3583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Linux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Gentoo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Other info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457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863</Words>
  <Application>Microsoft Office PowerPoint</Application>
  <PresentationFormat>Panorámica</PresentationFormat>
  <Paragraphs>193</Paragraphs>
  <Slides>41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Berlin Sans FB Demi</vt:lpstr>
      <vt:lpstr>Calibri</vt:lpstr>
      <vt:lpstr>Calibri Light</vt:lpstr>
      <vt:lpstr>HACKED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Vulnerabilidades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4</cp:revision>
  <dcterms:created xsi:type="dcterms:W3CDTF">2020-08-27T17:52:47Z</dcterms:created>
  <dcterms:modified xsi:type="dcterms:W3CDTF">2020-08-27T20:23:32Z</dcterms:modified>
</cp:coreProperties>
</file>